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d95555f27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d95555f2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remarkable difference between the average weekly sales and average overall holiday sales. Shows what a difference Thanksgiving makes.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d95555f27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d95555f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e2f5477ef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e2f5477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remarkable difference between the average weekly sales and average overall holiday sales. Shows what a difference Thanksgiving makes.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e2f5477ef_2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e2f5477e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remarkable difference between the average weekly sales and average overall holiday sales. Shows what a difference Thanksgiving makes.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e2f5477ef_2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e2f5477e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remarkable difference between the average weekly sales and average overall holiday sales. Shows what a difference Thanksgiving makes.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e2f5477ef_2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e2f5477e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remarkable difference between the average weekly sales and average overall holiday sales. Shows what a difference Thanksgiving makes.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d95555f27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d95555f2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e2f5477ef_2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e2f5477e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95f494b29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95f494b2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95f494b29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95f494b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d95555f27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d95555f2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d95555f27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d95555f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d95555f27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d95555f2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d95555f27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d95555f2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d95555f27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d95555f2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Christmas be more than Thanksgiving? Ask the class to guess.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d95555f27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d95555f2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2858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Walmart Sales Forecast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255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Insight into Walmart Sales</a:t>
            </a:r>
            <a:endParaRPr sz="2400">
              <a:highlight>
                <a:schemeClr val="dk1"/>
              </a:highlight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27896" l="0" r="0" t="0"/>
          <a:stretch/>
        </p:blipFill>
        <p:spPr>
          <a:xfrm>
            <a:off x="3843975" y="2571774"/>
            <a:ext cx="3592274" cy="1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-75" y="350875"/>
            <a:ext cx="91440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/>
              <a:t>Thanksgiving</a:t>
            </a:r>
            <a:endParaRPr sz="1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/>
              <a:t>     Wins!</a:t>
            </a:r>
            <a:endParaRPr sz="11500"/>
          </a:p>
        </p:txBody>
      </p:sp>
      <p:sp>
        <p:nvSpPr>
          <p:cNvPr id="134" name="Google Shape;134;p22"/>
          <p:cNvSpPr/>
          <p:nvPr/>
        </p:nvSpPr>
        <p:spPr>
          <a:xfrm>
            <a:off x="5987700" y="2259425"/>
            <a:ext cx="2502000" cy="2529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200" y="2435525"/>
            <a:ext cx="2119150" cy="21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26075" y="357800"/>
            <a:ext cx="2808000" cy="16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Holiday Sales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300" y="938477"/>
            <a:ext cx="4713000" cy="34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Friday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r>
              <a:rPr lang="en"/>
              <a:t> called black for a reason.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888" y="539975"/>
            <a:ext cx="3050624" cy="20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39239" l="0" r="0" t="0"/>
          <a:stretch/>
        </p:blipFill>
        <p:spPr>
          <a:xfrm>
            <a:off x="4796875" y="2974050"/>
            <a:ext cx="4138650" cy="15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Data Analysis 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71900" y="1919075"/>
            <a:ext cx="3892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past to project the future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 indicates a perfect positive correlation (as one variable increases, the other variable also increases linearly).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-1 indicates a perfect negative correlation (as one variable increases, the other variable decreases linearly).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0 indicates no correlation (the variables are not linearly related).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100" y="1919075"/>
            <a:ext cx="3449900" cy="2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26075" y="357800"/>
            <a:ext cx="2996100" cy="4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1. Store &amp; Dept: These columns have a very low correlation coefficient of 0.024, indicating a weak positive correlation. It suggests that there's a slight tendency for certain stores to have specific departments, but the correlation is not significant.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2. Store &amp; Weekly_Sales: The correlation coefficient is -0.085, which indicates a weak negative correlation. This suggests that there's a slight tendency for larger stores to have slightly lower weekly sales, but again, the correlation is not strong.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3. Dept &amp; Weekly_Sales: This correlation coefficient is 0.149, indicating a weak positive correlation. It suggests that certain departments may contribute slightly more to weekly sales than others, but the correlation is not very strong.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25" y="470175"/>
            <a:ext cx="5617026" cy="42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26075" y="357800"/>
            <a:ext cx="2996100" cy="4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4. IsHoliday &amp; Weekly_Sales: The correlation coefficient is 0.013, which indicates a very weak positive correlation. This suggests that there's a very slight increase in weekly sales during holidays, but the effect is minimal.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5. Temperature &amp; Weekly_Sales: The correlation coefficient is -0.002, indicating almost no correlation between temperature and weekly sales. Changes in temperature do not significantly affect weekly sales in this dataset.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6. Fuel_Price &amp; Weekly_Sales: The correlation coefficient is 0.001, indicating almost no correlation between fuel prices and weekly sales. Changes in fuel prices do not significantly affect weekly sales in this dataset.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25" y="470175"/>
            <a:ext cx="5617026" cy="42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226075" y="357800"/>
            <a:ext cx="2996100" cy="4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7. Type &amp; Weekly_Sales: The correlation coefficient is -0.182, indicating a weak negative correlation. This suggests that certain types of stores (e.g., A, B, or C) may have slightly different effects on weekly sales, but the correlation is not very strong.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8. Size &amp; Weekly_Sales: The correlation coefficient is 0.244, indicating a moderate positive correlation. This suggests that larger stores tend to have higher weekly sales, and the correlation is more noticeable compared to other columns.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9. Year &amp; Weekly_Sales: The correlation coefficient is -0.010, indicating almost no correlation between the year and weekly sales. Changes in years do not significantly affect weekly sales in this dataset.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25" y="470175"/>
            <a:ext cx="5617026" cy="42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26075" y="357800"/>
            <a:ext cx="2996100" cy="4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10. Month &amp; Weekly_Sales: The correlation coefficient is 0.028, indicating a very weak positive correlation. This suggests that certain months may have slightly higher weekly sales than others, but the effect is minimal.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11.Week &amp; Weekly_Sales: The correlation coefficient is 0.028, similar to the month, indicating a very weak positive correlation. Certain weeks may have slightly higher weekly sales, but the effect is minimal.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25" y="470175"/>
            <a:ext cx="5617026" cy="42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vs. Random Forest</a:t>
            </a:r>
            <a:r>
              <a:rPr lang="en"/>
              <a:t> 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2450838"/>
            <a:ext cx="2864574" cy="16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0" l="0" r="5455" t="0"/>
          <a:stretch/>
        </p:blipFill>
        <p:spPr>
          <a:xfrm>
            <a:off x="3373625" y="1965063"/>
            <a:ext cx="5583625" cy="2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vs. Random Forest 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32432" t="0"/>
          <a:stretch/>
        </p:blipFill>
        <p:spPr>
          <a:xfrm>
            <a:off x="471900" y="1798950"/>
            <a:ext cx="4324724" cy="1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32885" t="0"/>
          <a:stretch/>
        </p:blipFill>
        <p:spPr>
          <a:xfrm>
            <a:off x="4299500" y="2814950"/>
            <a:ext cx="4394501" cy="20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012" y="-70325"/>
            <a:ext cx="10215174" cy="53629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3136200" y="3972250"/>
            <a:ext cx="28716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Sales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4294967295" type="title"/>
          </p:nvPr>
        </p:nvSpPr>
        <p:spPr>
          <a:xfrm>
            <a:off x="773700" y="1099600"/>
            <a:ext cx="7596600" cy="18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“Those who remember the past…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can, with absolute certainty,                predict the future </a:t>
            </a:r>
            <a:r>
              <a:rPr lang="en">
                <a:solidFill>
                  <a:schemeClr val="lt2"/>
                </a:solidFill>
              </a:rPr>
              <a:t> 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0" name="Google Shape;200;p32"/>
          <p:cNvCxnSpPr/>
          <p:nvPr/>
        </p:nvCxnSpPr>
        <p:spPr>
          <a:xfrm>
            <a:off x="4295550" y="325725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32"/>
          <p:cNvSpPr txBox="1"/>
          <p:nvPr>
            <p:ph idx="4294967295" type="body"/>
          </p:nvPr>
        </p:nvSpPr>
        <p:spPr>
          <a:xfrm>
            <a:off x="773700" y="352550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Mr. Santayana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60950" y="2065350"/>
            <a:ext cx="8222100" cy="13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75" y="1519275"/>
            <a:ext cx="3742123" cy="21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7188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Interactive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User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Website</a:t>
            </a:r>
            <a:endParaRPr sz="4800"/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8675" l="0" r="0" t="0"/>
          <a:stretch/>
        </p:blipFill>
        <p:spPr>
          <a:xfrm>
            <a:off x="4862325" y="1049813"/>
            <a:ext cx="3211075" cy="30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2448" l="0" r="0" t="0"/>
          <a:stretch/>
        </p:blipFill>
        <p:spPr>
          <a:xfrm>
            <a:off x="5050500" y="1145250"/>
            <a:ext cx="3487450" cy="25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226" name="Google Shape;226;p36"/>
          <p:cNvSpPr txBox="1"/>
          <p:nvPr>
            <p:ph idx="1" type="subTitle"/>
          </p:nvPr>
        </p:nvSpPr>
        <p:spPr>
          <a:xfrm>
            <a:off x="265500" y="2779479"/>
            <a:ext cx="40452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someone invites you to go shopping on Black Friday,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DON’T!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475" y="1595600"/>
            <a:ext cx="3258624" cy="18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pic>
        <p:nvPicPr>
          <p:cNvPr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10" r="-10" t="0"/>
          <a:stretch/>
        </p:blipFill>
        <p:spPr>
          <a:xfrm>
            <a:off x="2155175" y="1585400"/>
            <a:ext cx="4833650" cy="27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Dataset 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433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Includes: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45 stores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2010-2012 Weekly Sales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Other Data: 2010-2014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-"/>
            </a:pPr>
            <a:r>
              <a:rPr lang="en" sz="1200">
                <a:solidFill>
                  <a:srgbClr val="666666"/>
                </a:solidFill>
              </a:rPr>
              <a:t>Temperature - average regional temperature 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-"/>
            </a:pPr>
            <a:r>
              <a:rPr lang="en" sz="1200">
                <a:solidFill>
                  <a:srgbClr val="666666"/>
                </a:solidFill>
              </a:rPr>
              <a:t>Fuel Price - regional cost of fuel 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-"/>
            </a:pPr>
            <a:r>
              <a:rPr lang="en" sz="1200">
                <a:solidFill>
                  <a:srgbClr val="666666"/>
                </a:solidFill>
              </a:rPr>
              <a:t>CPI - consumer price index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-"/>
            </a:pPr>
            <a:r>
              <a:rPr lang="en" sz="1200">
                <a:solidFill>
                  <a:srgbClr val="666666"/>
                </a:solidFill>
              </a:rPr>
              <a:t>Unemployment - unemployment rate</a:t>
            </a:r>
            <a:endParaRPr sz="12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6794" t="0"/>
          <a:stretch/>
        </p:blipFill>
        <p:spPr>
          <a:xfrm>
            <a:off x="4440600" y="2198750"/>
            <a:ext cx="4170725" cy="21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Holiday Sales</a:t>
            </a:r>
            <a:endParaRPr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Super Bowl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Labor Day (Back to School)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Thanksgiving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Christmas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5" y="3838175"/>
            <a:ext cx="2094650" cy="1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450" y="2729025"/>
            <a:ext cx="1792727" cy="12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0" y="1873600"/>
            <a:ext cx="2094651" cy="118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Holiday Sales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Compared against weekly average sales.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Which holiday wins for highest sales?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 Bowl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 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Thanksgiving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Christmas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550" y="509150"/>
            <a:ext cx="4022075" cy="40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Holiday Sales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Compared against weekly average sales.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Which holiday wins for highest sales?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 Bowl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 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Thanksgiving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Christmas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300" y="176725"/>
            <a:ext cx="3026600" cy="2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Sales Per Holiday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Compared against weekly average sales.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Which holiday wins for highest sales?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 Bowl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 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Thanksgiving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Christmas</a:t>
            </a:r>
            <a:endParaRPr sz="16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51" y="2518200"/>
            <a:ext cx="3422249" cy="24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300" y="176725"/>
            <a:ext cx="3026600" cy="2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Sales Per Holiday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Compared against weekly average sales.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Which holiday wins for highest sales?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 Bowl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 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Thanksgiving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Christmas</a:t>
            </a:r>
            <a:endParaRPr sz="16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00" y="197795"/>
            <a:ext cx="3220376" cy="235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Sales Per Holiday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Compared against weekly average sales.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Which holiday wins for highest sales?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 Bowl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Labor 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Thanksgiving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Christmas</a:t>
            </a:r>
            <a:endParaRPr sz="160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11205" r="0" t="5838"/>
          <a:stretch/>
        </p:blipFill>
        <p:spPr>
          <a:xfrm>
            <a:off x="5618025" y="2647950"/>
            <a:ext cx="3253800" cy="2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500" y="197795"/>
            <a:ext cx="3220376" cy="235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